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60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56" y="83565"/>
            <a:ext cx="622998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8663" y="1663826"/>
            <a:ext cx="8379459" cy="300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886315" y="6367373"/>
            <a:ext cx="1646554" cy="31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30809"/>
            <a:ext cx="50914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-25" dirty="0">
                <a:solidFill>
                  <a:srgbClr val="FFFFFF"/>
                </a:solidFill>
                <a:latin typeface="Calibri Light"/>
                <a:cs typeface="Calibri Light"/>
              </a:rPr>
              <a:t>Delaware </a:t>
            </a:r>
            <a:r>
              <a:rPr sz="2300" b="0" spc="-20" dirty="0">
                <a:solidFill>
                  <a:srgbClr val="FFFFFF"/>
                </a:solidFill>
                <a:latin typeface="Calibri Light"/>
                <a:cs typeface="Calibri Light"/>
              </a:rPr>
              <a:t>River </a:t>
            </a:r>
            <a:r>
              <a:rPr sz="2300" b="0" spc="-10" dirty="0">
                <a:solidFill>
                  <a:srgbClr val="FFFFFF"/>
                </a:solidFill>
                <a:latin typeface="Calibri Light"/>
                <a:cs typeface="Calibri Light"/>
              </a:rPr>
              <a:t>Joint </a:t>
            </a:r>
            <a:r>
              <a:rPr sz="2300" b="0" spc="-65" dirty="0">
                <a:solidFill>
                  <a:srgbClr val="FFFFFF"/>
                </a:solidFill>
                <a:latin typeface="Calibri Light"/>
                <a:cs typeface="Calibri Light"/>
              </a:rPr>
              <a:t>Toll </a:t>
            </a:r>
            <a:r>
              <a:rPr sz="23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Bridge</a:t>
            </a:r>
            <a:r>
              <a:rPr sz="2300" b="0" spc="-20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3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Commission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04780" y="130809"/>
            <a:ext cx="16446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April </a:t>
            </a:r>
            <a:r>
              <a:rPr sz="2300" b="0" spc="-5" dirty="0">
                <a:solidFill>
                  <a:srgbClr val="FFFFFF"/>
                </a:solidFill>
                <a:latin typeface="Calibri Light"/>
                <a:cs typeface="Calibri Light"/>
              </a:rPr>
              <a:t>27,</a:t>
            </a:r>
            <a:r>
              <a:rPr sz="23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300" b="0" spc="-10" dirty="0">
                <a:solidFill>
                  <a:srgbClr val="FFFFFF"/>
                </a:solidFill>
                <a:latin typeface="Calibri Light"/>
                <a:cs typeface="Calibri Light"/>
              </a:rPr>
              <a:t>2016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0335" y="5465064"/>
            <a:ext cx="8741664" cy="981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7428" y="5891782"/>
            <a:ext cx="7624572" cy="966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3734" y="5565749"/>
            <a:ext cx="8391525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79"/>
              </a:lnSpc>
              <a:spcBef>
                <a:spcPts val="105"/>
              </a:spcBef>
            </a:pPr>
            <a:r>
              <a:rPr sz="3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3500" b="0" spc="-40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3500" b="0" spc="-65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3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3500" b="0" spc="-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3500">
              <a:latin typeface="Calibri Light"/>
              <a:cs typeface="Calibri Light"/>
            </a:endParaRPr>
          </a:p>
          <a:p>
            <a:pPr marL="1129665">
              <a:lnSpc>
                <a:spcPts val="3779"/>
              </a:lnSpc>
            </a:pPr>
            <a:r>
              <a:rPr sz="3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Scudder </a:t>
            </a:r>
            <a:r>
              <a:rPr sz="3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Falls </a:t>
            </a:r>
            <a:r>
              <a:rPr sz="3500" b="0" spc="-20" dirty="0">
                <a:solidFill>
                  <a:srgbClr val="FFFFFF"/>
                </a:solidFill>
                <a:latin typeface="Calibri Light"/>
                <a:cs typeface="Calibri Light"/>
              </a:rPr>
              <a:t>Bridge </a:t>
            </a:r>
            <a:r>
              <a:rPr sz="3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Replacement</a:t>
            </a:r>
            <a:r>
              <a:rPr sz="3500" b="0" spc="-2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5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Project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115" y="6470903"/>
            <a:ext cx="824484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13347"/>
            <a:ext cx="1117092" cy="231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9307"/>
            <a:ext cx="12172188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" y="764870"/>
            <a:ext cx="3573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Abatement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856" y="1475613"/>
            <a:ext cx="107632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response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public </a:t>
            </a:r>
            <a:r>
              <a:rPr sz="2400" dirty="0">
                <a:latin typeface="Calibri"/>
                <a:cs typeface="Calibri"/>
              </a:rPr>
              <a:t>input, the </a:t>
            </a:r>
            <a:r>
              <a:rPr sz="2400" spc="-10" dirty="0">
                <a:latin typeface="Calibri"/>
                <a:cs typeface="Calibri"/>
              </a:rPr>
              <a:t>feasibility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reasonableness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spc="-10" dirty="0">
                <a:latin typeface="Calibri"/>
                <a:cs typeface="Calibri"/>
              </a:rPr>
              <a:t>was upgraded by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DRJTBC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abatement.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Scudder </a:t>
            </a:r>
            <a:r>
              <a:rPr sz="2400" spc="-15" dirty="0">
                <a:latin typeface="Calibri"/>
                <a:cs typeface="Calibri"/>
              </a:rPr>
              <a:t>Falls </a:t>
            </a:r>
            <a:r>
              <a:rPr sz="2400" spc="-5" dirty="0">
                <a:latin typeface="Calibri"/>
                <a:cs typeface="Calibri"/>
              </a:rPr>
              <a:t>Bridge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Project:</a:t>
            </a:r>
            <a:endParaRPr sz="2400">
              <a:latin typeface="Calibri"/>
              <a:cs typeface="Calibri"/>
            </a:endParaRPr>
          </a:p>
          <a:p>
            <a:pPr marL="927100" marR="193675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A minimum 5 </a:t>
            </a:r>
            <a:r>
              <a:rPr sz="2400" spc="-10" dirty="0">
                <a:latin typeface="Calibri"/>
                <a:cs typeface="Calibri"/>
              </a:rPr>
              <a:t>dBA </a:t>
            </a:r>
            <a:r>
              <a:rPr sz="2400" spc="-5" dirty="0">
                <a:latin typeface="Calibri"/>
                <a:cs typeface="Calibri"/>
              </a:rPr>
              <a:t>reduction </a:t>
            </a:r>
            <a:r>
              <a:rPr sz="2400" spc="-10" dirty="0">
                <a:latin typeface="Calibri"/>
                <a:cs typeface="Calibri"/>
              </a:rPr>
              <a:t>was analyzed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majority (50</a:t>
            </a:r>
            <a:r>
              <a:rPr sz="2400" spc="-7" baseline="24305" dirty="0">
                <a:latin typeface="Calibri"/>
                <a:cs typeface="Calibri"/>
              </a:rPr>
              <a:t>+ </a:t>
            </a:r>
            <a:r>
              <a:rPr sz="2400" dirty="0">
                <a:latin typeface="Calibri"/>
                <a:cs typeface="Calibri"/>
              </a:rPr>
              <a:t>%)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front  </a:t>
            </a:r>
            <a:r>
              <a:rPr sz="2400" spc="-20" dirty="0">
                <a:latin typeface="Calibri"/>
                <a:cs typeface="Calibri"/>
              </a:rPr>
              <a:t>row </a:t>
            </a:r>
            <a:r>
              <a:rPr sz="2400" spc="-5" dirty="0">
                <a:latin typeface="Calibri"/>
                <a:cs typeface="Calibri"/>
              </a:rPr>
              <a:t>impacted</a:t>
            </a:r>
            <a:r>
              <a:rPr sz="2400" spc="-10" dirty="0">
                <a:latin typeface="Calibri"/>
                <a:cs typeface="Calibri"/>
              </a:rPr>
              <a:t> sites.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previous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reasonableness </a:t>
            </a:r>
            <a:r>
              <a:rPr sz="2400" spc="-15" dirty="0">
                <a:latin typeface="Calibri"/>
                <a:cs typeface="Calibri"/>
              </a:rPr>
              <a:t>(SF/BR)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spc="-15" dirty="0">
                <a:latin typeface="Calibri"/>
                <a:cs typeface="Calibri"/>
              </a:rPr>
              <a:t>was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waived.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5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577" y="443230"/>
            <a:ext cx="10606405" cy="274637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600" spc="-5" dirty="0">
                <a:latin typeface="Calibri"/>
                <a:cs typeface="Calibri"/>
              </a:rPr>
              <a:t>Analysis </a:t>
            </a:r>
            <a:r>
              <a:rPr sz="3600" spc="-20" dirty="0">
                <a:latin typeface="Calibri"/>
                <a:cs typeface="Calibri"/>
              </a:rPr>
              <a:t>Performed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Relation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5" dirty="0">
                <a:latin typeface="Calibri"/>
                <a:cs typeface="Calibri"/>
              </a:rPr>
              <a:t>NSAs </a:t>
            </a:r>
            <a:r>
              <a:rPr sz="3600" spc="-10" dirty="0">
                <a:latin typeface="Calibri"/>
                <a:cs typeface="Calibri"/>
              </a:rPr>
              <a:t>5, </a:t>
            </a:r>
            <a:r>
              <a:rPr sz="3600" dirty="0">
                <a:latin typeface="Calibri"/>
                <a:cs typeface="Calibri"/>
              </a:rPr>
              <a:t>6 and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7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spc="-5" dirty="0">
                <a:latin typeface="Calibri"/>
                <a:cs typeface="Calibri"/>
              </a:rPr>
              <a:t>2009 </a:t>
            </a:r>
            <a:r>
              <a:rPr sz="2400" spc="-15" dirty="0">
                <a:latin typeface="Calibri"/>
                <a:cs typeface="Calibri"/>
              </a:rPr>
              <a:t>Environmental </a:t>
            </a:r>
            <a:r>
              <a:rPr sz="2400" spc="-5" dirty="0">
                <a:latin typeface="Calibri"/>
                <a:cs typeface="Calibri"/>
              </a:rPr>
              <a:t>Assessment </a:t>
            </a:r>
            <a:r>
              <a:rPr sz="2400" spc="-30" dirty="0">
                <a:latin typeface="Calibri"/>
                <a:cs typeface="Calibri"/>
              </a:rPr>
              <a:t>Technical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Memo:</a:t>
            </a:r>
            <a:endParaRPr sz="240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1200"/>
              </a:spcBef>
              <a:buClr>
                <a:srgbClr val="212A35"/>
              </a:buClr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400" spc="-10" dirty="0">
                <a:latin typeface="Calibri"/>
                <a:cs typeface="Calibri"/>
              </a:rPr>
              <a:t>Project </a:t>
            </a:r>
            <a:r>
              <a:rPr sz="2400" dirty="0">
                <a:latin typeface="Calibri"/>
                <a:cs typeface="Calibri"/>
              </a:rPr>
              <a:t>wide, 57 </a:t>
            </a:r>
            <a:r>
              <a:rPr sz="2400" spc="-5" dirty="0">
                <a:latin typeface="Calibri"/>
                <a:cs typeface="Calibri"/>
              </a:rPr>
              <a:t>measurements </a:t>
            </a:r>
            <a:r>
              <a:rPr sz="2400" spc="-20" dirty="0">
                <a:latin typeface="Calibri"/>
                <a:cs typeface="Calibri"/>
              </a:rPr>
              <a:t>were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performed.</a:t>
            </a:r>
            <a:endParaRPr sz="240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400" spc="-10" dirty="0">
                <a:latin typeface="Calibri"/>
                <a:cs typeface="Calibri"/>
              </a:rPr>
              <a:t>Recommended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walls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construction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5" dirty="0">
                <a:latin typeface="Calibri"/>
                <a:cs typeface="Calibri"/>
              </a:rPr>
              <a:t>and NSA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impacted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sites.</a:t>
            </a:r>
            <a:endParaRPr sz="240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dirty="0">
                <a:latin typeface="Calibri"/>
                <a:cs typeface="Calibri"/>
              </a:rPr>
              <a:t>impacts </a:t>
            </a:r>
            <a:r>
              <a:rPr sz="2400" spc="-15" dirty="0">
                <a:latin typeface="Calibri"/>
                <a:cs typeface="Calibri"/>
              </a:rPr>
              <a:t>were </a:t>
            </a:r>
            <a:r>
              <a:rPr sz="2400" spc="-10" dirty="0">
                <a:latin typeface="Calibri"/>
                <a:cs typeface="Calibri"/>
              </a:rPr>
              <a:t>predicted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NSA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043" y="764870"/>
            <a:ext cx="79889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Analysis 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Performed at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NSAs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5, 6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6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043" y="1475613"/>
            <a:ext cx="115176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79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response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public </a:t>
            </a:r>
            <a:r>
              <a:rPr sz="2400" spc="-10" dirty="0">
                <a:latin typeface="Calibri"/>
                <a:cs typeface="Calibri"/>
              </a:rPr>
              <a:t>concern received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December </a:t>
            </a:r>
            <a:r>
              <a:rPr sz="2400" dirty="0">
                <a:latin typeface="Calibri"/>
                <a:cs typeface="Calibri"/>
              </a:rPr>
              <a:t>3, </a:t>
            </a:r>
            <a:r>
              <a:rPr sz="2400" spc="-5" dirty="0">
                <a:latin typeface="Calibri"/>
                <a:cs typeface="Calibri"/>
              </a:rPr>
              <a:t>2015 Open House,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DRJTBC </a:t>
            </a:r>
            <a:r>
              <a:rPr sz="2400" spc="-10" dirty="0">
                <a:latin typeface="Calibri"/>
                <a:cs typeface="Calibri"/>
              </a:rPr>
              <a:t>collected </a:t>
            </a:r>
            <a:r>
              <a:rPr sz="2400" spc="-5" dirty="0">
                <a:latin typeface="Calibri"/>
                <a:cs typeface="Calibri"/>
              </a:rPr>
              <a:t>new noise measurements and </a:t>
            </a:r>
            <a:r>
              <a:rPr sz="2400" spc="-10" dirty="0">
                <a:latin typeface="Calibri"/>
                <a:cs typeface="Calibri"/>
              </a:rPr>
              <a:t>performed </a:t>
            </a:r>
            <a:r>
              <a:rPr sz="2400" spc="-5" dirty="0">
                <a:latin typeface="Calibri"/>
                <a:cs typeface="Calibri"/>
              </a:rPr>
              <a:t>analysis </a:t>
            </a:r>
            <a:r>
              <a:rPr sz="2400" dirty="0">
                <a:latin typeface="Calibri"/>
                <a:cs typeface="Calibri"/>
              </a:rPr>
              <a:t>in January </a:t>
            </a:r>
            <a:r>
              <a:rPr sz="2400" spc="-5" dirty="0">
                <a:latin typeface="Calibri"/>
                <a:cs typeface="Calibri"/>
              </a:rPr>
              <a:t>2016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NSAs: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  <a:tab pos="1421130" algn="l"/>
              </a:tabLst>
            </a:pPr>
            <a:r>
              <a:rPr sz="2400" spc="-5" dirty="0">
                <a:latin typeface="Calibri"/>
                <a:cs typeface="Calibri"/>
              </a:rPr>
              <a:t>NSA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5:	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there are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impacts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recommend abatement,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necessary.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  <a:tab pos="1421130" algn="l"/>
              </a:tabLst>
            </a:pPr>
            <a:r>
              <a:rPr sz="2400" spc="-5" dirty="0">
                <a:latin typeface="Calibri"/>
                <a:cs typeface="Calibri"/>
              </a:rPr>
              <a:t>NSA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6:	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impacts along the </a:t>
            </a:r>
            <a:r>
              <a:rPr sz="2400" spc="-5" dirty="0">
                <a:latin typeface="Calibri"/>
                <a:cs typeface="Calibri"/>
              </a:rPr>
              <a:t>north side of </a:t>
            </a:r>
            <a:r>
              <a:rPr sz="2400" dirty="0">
                <a:latin typeface="Calibri"/>
                <a:cs typeface="Calibri"/>
              </a:rPr>
              <a:t>Quarry </a:t>
            </a:r>
            <a:r>
              <a:rPr sz="2400" spc="-15" dirty="0">
                <a:latin typeface="Calibri"/>
                <a:cs typeface="Calibri"/>
              </a:rPr>
              <a:t>Road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so,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the </a:t>
            </a:r>
            <a:r>
              <a:rPr sz="2400" spc="-10" dirty="0">
                <a:latin typeface="Calibri"/>
                <a:cs typeface="Calibri"/>
              </a:rPr>
              <a:t>proposed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wall </a:t>
            </a:r>
            <a:r>
              <a:rPr sz="2400" spc="-5" dirty="0">
                <a:latin typeface="Calibri"/>
                <a:cs typeface="Calibri"/>
              </a:rPr>
              <a:t>should be lengthen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east.</a:t>
            </a:r>
            <a:endParaRPr sz="2400">
              <a:latin typeface="Calibri"/>
              <a:cs typeface="Calibri"/>
            </a:endParaRPr>
          </a:p>
          <a:p>
            <a:pPr marL="469900" marR="189230" indent="-457200">
              <a:lnSpc>
                <a:spcPct val="100000"/>
              </a:lnSpc>
              <a:spcBef>
                <a:spcPts val="1200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  <a:tab pos="1421130" algn="l"/>
              </a:tabLst>
            </a:pPr>
            <a:r>
              <a:rPr sz="2400" spc="-5" dirty="0">
                <a:latin typeface="Calibri"/>
                <a:cs typeface="Calibri"/>
              </a:rPr>
              <a:t>NSA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7:	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there are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dirty="0">
                <a:latin typeface="Calibri"/>
                <a:cs typeface="Calibri"/>
              </a:rPr>
              <a:t>impacts </a:t>
            </a:r>
            <a:r>
              <a:rPr sz="2400" spc="-5" dirty="0">
                <a:latin typeface="Calibri"/>
                <a:cs typeface="Calibri"/>
              </a:rPr>
              <a:t>along </a:t>
            </a:r>
            <a:r>
              <a:rPr sz="2400" spc="-15" dirty="0">
                <a:latin typeface="Calibri"/>
                <a:cs typeface="Calibri"/>
              </a:rPr>
              <a:t>Pownal </a:t>
            </a:r>
            <a:r>
              <a:rPr sz="2400" spc="-10" dirty="0">
                <a:latin typeface="Calibri"/>
                <a:cs typeface="Calibri"/>
              </a:rPr>
              <a:t>Drive </a:t>
            </a:r>
            <a:r>
              <a:rPr sz="2400" spc="-5" dirty="0">
                <a:latin typeface="Calibri"/>
                <a:cs typeface="Calibri"/>
              </a:rPr>
              <a:t>and Bartlett Court and </a:t>
            </a:r>
            <a:r>
              <a:rPr sz="2400" dirty="0">
                <a:latin typeface="Calibri"/>
                <a:cs typeface="Calibri"/>
              </a:rPr>
              <a:t>if  </a:t>
            </a:r>
            <a:r>
              <a:rPr sz="2400" spc="-25" dirty="0">
                <a:latin typeface="Calibri"/>
                <a:cs typeface="Calibri"/>
              </a:rPr>
              <a:t>so, 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the </a:t>
            </a:r>
            <a:r>
              <a:rPr sz="2400" spc="-30" dirty="0">
                <a:latin typeface="Calibri"/>
                <a:cs typeface="Calibri"/>
              </a:rPr>
              <a:t>“gap”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recommended barriers </a:t>
            </a:r>
            <a:r>
              <a:rPr sz="2400" spc="-5" dirty="0">
                <a:latin typeface="Calibri"/>
                <a:cs typeface="Calibri"/>
              </a:rPr>
              <a:t>near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PennDOT </a:t>
            </a:r>
            <a:r>
              <a:rPr sz="2400" spc="-15" dirty="0">
                <a:latin typeface="Calibri"/>
                <a:cs typeface="Calibri"/>
              </a:rPr>
              <a:t>rest  stop </a:t>
            </a:r>
            <a:r>
              <a:rPr sz="2400" spc="-5" dirty="0">
                <a:latin typeface="Calibri"/>
                <a:cs typeface="Calibri"/>
              </a:rPr>
              <a:t>should be </a:t>
            </a:r>
            <a:r>
              <a:rPr sz="2400" dirty="0">
                <a:latin typeface="Calibri"/>
                <a:cs typeface="Calibri"/>
              </a:rPr>
              <a:t>closed.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" y="826389"/>
            <a:ext cx="798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 </a:t>
            </a: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Performed at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NSAs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5, 6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6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856" y="1536572"/>
            <a:ext cx="7535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Measurements </a:t>
            </a:r>
            <a:r>
              <a:rPr sz="2400" spc="-15" dirty="0">
                <a:latin typeface="Calibri"/>
                <a:cs typeface="Calibri"/>
              </a:rPr>
              <a:t>were </a:t>
            </a:r>
            <a:r>
              <a:rPr sz="2400" spc="-10" dirty="0">
                <a:latin typeface="Calibri"/>
                <a:cs typeface="Calibri"/>
              </a:rPr>
              <a:t>collected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week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January </a:t>
            </a:r>
            <a:r>
              <a:rPr sz="2400" spc="-5" dirty="0">
                <a:latin typeface="Calibri"/>
                <a:cs typeface="Calibri"/>
              </a:rPr>
              <a:t>11,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2016,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additional modeling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following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3090" y="2234708"/>
            <a:ext cx="1897380" cy="134302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NSA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latin typeface="Calibri"/>
                <a:cs typeface="Calibri"/>
              </a:rPr>
              <a:t>1660 Quarry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1596 Quarry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856" y="2234708"/>
            <a:ext cx="2428875" cy="231902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NSA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dirty="0">
                <a:latin typeface="Calibri"/>
                <a:cs typeface="Calibri"/>
              </a:rPr>
              <a:t>1746 Quarry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1751 </a:t>
            </a:r>
            <a:r>
              <a:rPr sz="2000" spc="-5" dirty="0">
                <a:latin typeface="Calibri"/>
                <a:cs typeface="Calibri"/>
              </a:rPr>
              <a:t>Ashbourne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Drive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1371 </a:t>
            </a:r>
            <a:r>
              <a:rPr sz="2000" spc="-10" dirty="0">
                <a:latin typeface="Calibri"/>
                <a:cs typeface="Calibri"/>
              </a:rPr>
              <a:t>Brentwood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latin typeface="Calibri"/>
                <a:cs typeface="Calibri"/>
              </a:rPr>
              <a:t>1385 </a:t>
            </a:r>
            <a:r>
              <a:rPr sz="2000" spc="-10" dirty="0">
                <a:latin typeface="Calibri"/>
                <a:cs typeface="Calibri"/>
              </a:rPr>
              <a:t>Brentwood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latin typeface="Calibri"/>
                <a:cs typeface="Calibri"/>
              </a:rPr>
              <a:t>1423 </a:t>
            </a:r>
            <a:r>
              <a:rPr sz="2000" spc="-5" dirty="0">
                <a:latin typeface="Calibri"/>
                <a:cs typeface="Calibri"/>
              </a:rPr>
              <a:t>Wheatsheaf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090" y="3853688"/>
            <a:ext cx="2018030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NSA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1505 </a:t>
            </a:r>
            <a:r>
              <a:rPr sz="2000" spc="-10" dirty="0">
                <a:latin typeface="Calibri"/>
                <a:cs typeface="Calibri"/>
              </a:rPr>
              <a:t>Pownall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Road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1449 </a:t>
            </a:r>
            <a:r>
              <a:rPr sz="2000" spc="-5" dirty="0">
                <a:latin typeface="Calibri"/>
                <a:cs typeface="Calibri"/>
              </a:rPr>
              <a:t>Bartlett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0100" y="931163"/>
            <a:ext cx="3689603" cy="4972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48663" y="1663826"/>
          <a:ext cx="8379459" cy="3002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545"/>
                <a:gridCol w="2635885"/>
                <a:gridCol w="2258694"/>
                <a:gridCol w="2661920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(6-9AM)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(4-8PM)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1751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Ashbourne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Drive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1371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1385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1430" algn="ctr">
                        <a:lnSpc>
                          <a:spcPts val="234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1423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Wheatsheaf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1746 Quarry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4128" y="1279016"/>
            <a:ext cx="474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5" dirty="0">
                <a:latin typeface="Calibri"/>
                <a:cs typeface="Calibri"/>
              </a:rPr>
              <a:t>Peak </a:t>
            </a:r>
            <a:r>
              <a:rPr sz="2400" spc="-10" dirty="0">
                <a:latin typeface="Calibri"/>
                <a:cs typeface="Calibri"/>
              </a:rPr>
              <a:t>Period Measurement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4827" y="1950085"/>
          <a:ext cx="5901690" cy="274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5090"/>
                <a:gridCol w="1280160"/>
                <a:gridCol w="958214"/>
                <a:gridCol w="1019175"/>
              </a:tblGrid>
              <a:tr h="755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 Receptor Site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83515" indent="-2540" algn="ctr">
                        <a:lnSpc>
                          <a:spcPct val="100400"/>
                        </a:lnSpc>
                        <a:spcBef>
                          <a:spcPts val="3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189865" indent="17780">
                        <a:lnSpc>
                          <a:spcPct val="100699"/>
                        </a:lnSpc>
                        <a:spcBef>
                          <a:spcPts val="11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  C</a:t>
                      </a:r>
                      <a:r>
                        <a:rPr sz="14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4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1379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160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1377 Brentwood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1375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1373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1371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0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marL="8890"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1369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Brentwood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6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10160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1746 Quarry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2065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1751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Ashbourne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795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1423 Wheatsheaf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853178" y="4740402"/>
            <a:ext cx="12839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I-95 </a:t>
            </a:r>
            <a:r>
              <a:rPr sz="1100" dirty="0">
                <a:latin typeface="Times New Roman"/>
                <a:cs typeface="Times New Roman"/>
              </a:rPr>
              <a:t>sound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level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057" y="4740402"/>
            <a:ext cx="43332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imes New Roman"/>
                <a:cs typeface="Times New Roman"/>
              </a:rPr>
              <a:t>*Quarry </a:t>
            </a:r>
            <a:r>
              <a:rPr sz="1100" dirty="0">
                <a:latin typeface="Times New Roman"/>
                <a:cs typeface="Times New Roman"/>
              </a:rPr>
              <a:t>Road </a:t>
            </a:r>
            <a:r>
              <a:rPr sz="1100" spc="-5" dirty="0">
                <a:latin typeface="Times New Roman"/>
                <a:cs typeface="Times New Roman"/>
              </a:rPr>
              <a:t>total sound level also influenced </a:t>
            </a:r>
            <a:r>
              <a:rPr sz="1100" dirty="0">
                <a:latin typeface="Times New Roman"/>
                <a:cs typeface="Times New Roman"/>
              </a:rPr>
              <a:t>by </a:t>
            </a:r>
            <a:r>
              <a:rPr sz="1100" spc="-5" dirty="0">
                <a:latin typeface="Times New Roman"/>
                <a:cs typeface="Times New Roman"/>
              </a:rPr>
              <a:t>Quarry </a:t>
            </a:r>
            <a:r>
              <a:rPr sz="1100" dirty="0">
                <a:latin typeface="Times New Roman"/>
                <a:cs typeface="Times New Roman"/>
              </a:rPr>
              <a:t>Road </a:t>
            </a:r>
            <a:r>
              <a:rPr sz="1100" spc="-5" dirty="0">
                <a:latin typeface="Times New Roman"/>
                <a:cs typeface="Times New Roman"/>
              </a:rPr>
              <a:t>traffic.  contribution </a:t>
            </a:r>
            <a:r>
              <a:rPr sz="1100" dirty="0">
                <a:latin typeface="Times New Roman"/>
                <a:cs typeface="Times New Roman"/>
              </a:rPr>
              <a:t>to this site is 60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dBA.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8331" y="830580"/>
            <a:ext cx="4358639" cy="4247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2235" y="824483"/>
            <a:ext cx="4371340" cy="4259580"/>
          </a:xfrm>
          <a:custGeom>
            <a:avLst/>
            <a:gdLst/>
            <a:ahLst/>
            <a:cxnLst/>
            <a:rect l="l" t="t" r="r" b="b"/>
            <a:pathLst>
              <a:path w="4371340" h="4259580">
                <a:moveTo>
                  <a:pt x="0" y="4259580"/>
                </a:moveTo>
                <a:lnTo>
                  <a:pt x="4370832" y="4259580"/>
                </a:lnTo>
                <a:lnTo>
                  <a:pt x="4370832" y="0"/>
                </a:lnTo>
                <a:lnTo>
                  <a:pt x="0" y="0"/>
                </a:lnTo>
                <a:lnTo>
                  <a:pt x="0" y="425958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5398" y="1495120"/>
            <a:ext cx="2954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5" dirty="0">
                <a:latin typeface="Calibri"/>
                <a:cs typeface="Calibri"/>
              </a:rPr>
              <a:t>Modeling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Results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06" y="4754321"/>
            <a:ext cx="11520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10" dirty="0">
                <a:latin typeface="Calibri"/>
                <a:cs typeface="Calibri"/>
              </a:rPr>
              <a:t>indicate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peak period measurement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exceeded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previously  predicted </a:t>
            </a:r>
            <a:r>
              <a:rPr sz="2400" spc="-5" dirty="0">
                <a:latin typeface="Calibri"/>
                <a:cs typeface="Calibri"/>
              </a:rPr>
              <a:t>and impacted </a:t>
            </a:r>
            <a:r>
              <a:rPr sz="2400" spc="-10" dirty="0">
                <a:latin typeface="Calibri"/>
                <a:cs typeface="Calibri"/>
              </a:rPr>
              <a:t>site at </a:t>
            </a:r>
            <a:r>
              <a:rPr sz="2400" spc="-5" dirty="0">
                <a:latin typeface="Calibri"/>
                <a:cs typeface="Calibri"/>
              </a:rPr>
              <a:t>1660 </a:t>
            </a:r>
            <a:r>
              <a:rPr sz="2400" dirty="0">
                <a:latin typeface="Calibri"/>
                <a:cs typeface="Calibri"/>
              </a:rPr>
              <a:t>Quarry </a:t>
            </a:r>
            <a:r>
              <a:rPr sz="2400" spc="-15" dirty="0">
                <a:latin typeface="Calibri"/>
                <a:cs typeface="Calibri"/>
              </a:rPr>
              <a:t>Road </a:t>
            </a:r>
            <a:r>
              <a:rPr sz="2400" spc="-5" dirty="0">
                <a:latin typeface="Calibri"/>
                <a:cs typeface="Calibri"/>
              </a:rPr>
              <a:t>and did not </a:t>
            </a:r>
            <a:r>
              <a:rPr sz="2400" spc="-10" dirty="0">
                <a:latin typeface="Calibri"/>
                <a:cs typeface="Calibri"/>
              </a:rPr>
              <a:t>approach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exceed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criteria 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1596 </a:t>
            </a:r>
            <a:r>
              <a:rPr sz="2400" dirty="0">
                <a:latin typeface="Calibri"/>
                <a:cs typeface="Calibri"/>
              </a:rPr>
              <a:t>Quarry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Road.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07792" y="1904238"/>
          <a:ext cx="6332220" cy="222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/>
                <a:gridCol w="2118360"/>
                <a:gridCol w="1786255"/>
                <a:gridCol w="1732914"/>
              </a:tblGrid>
              <a:tr h="100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42875" algn="ctr">
                        <a:lnSpc>
                          <a:spcPct val="1002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(6-9AM)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124460" indent="266700">
                        <a:lnSpc>
                          <a:spcPct val="1002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 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 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(4-8PM)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1660 Quarry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1596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Quarry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4358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9128" y="1435989"/>
            <a:ext cx="474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15" dirty="0">
                <a:latin typeface="Calibri"/>
                <a:cs typeface="Calibri"/>
              </a:rPr>
              <a:t>Peak </a:t>
            </a:r>
            <a:r>
              <a:rPr sz="2400" spc="-10" dirty="0">
                <a:latin typeface="Calibri"/>
                <a:cs typeface="Calibri"/>
              </a:rPr>
              <a:t>Period Measurement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851" y="4568697"/>
            <a:ext cx="11379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modeling </a:t>
            </a: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residences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5" dirty="0">
                <a:latin typeface="Calibri"/>
                <a:cs typeface="Calibri"/>
              </a:rPr>
              <a:t>along </a:t>
            </a:r>
            <a:r>
              <a:rPr sz="2400" dirty="0">
                <a:latin typeface="Calibri"/>
                <a:cs typeface="Calibri"/>
              </a:rPr>
              <a:t>Quarry </a:t>
            </a:r>
            <a:r>
              <a:rPr sz="2400" spc="-15" dirty="0">
                <a:latin typeface="Calibri"/>
                <a:cs typeface="Calibri"/>
              </a:rPr>
              <a:t>Road </a:t>
            </a:r>
            <a:r>
              <a:rPr sz="2400" spc="-10" dirty="0">
                <a:latin typeface="Calibri"/>
                <a:cs typeface="Calibri"/>
              </a:rPr>
              <a:t>indicate that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previously predicted </a:t>
            </a:r>
            <a:r>
              <a:rPr sz="2400" spc="-5" dirty="0">
                <a:latin typeface="Calibri"/>
                <a:cs typeface="Calibri"/>
              </a:rPr>
              <a:t>and impacted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impacted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others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below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impact  criteria.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3684" y="1815338"/>
          <a:ext cx="5640070" cy="233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220"/>
                <a:gridCol w="1118870"/>
                <a:gridCol w="1254760"/>
                <a:gridCol w="1233804"/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Receptor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02870" indent="-2540" algn="ctr">
                        <a:lnSpc>
                          <a:spcPct val="1004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  Sound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1660 Quarry Road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Yes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1640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Quarry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(6-13)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1620 Quarry Road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(6-10)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1596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Quarry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Road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(6-14)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50123" y="841247"/>
            <a:ext cx="4149852" cy="3346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5552" y="836675"/>
            <a:ext cx="4159250" cy="3355975"/>
          </a:xfrm>
          <a:custGeom>
            <a:avLst/>
            <a:gdLst/>
            <a:ahLst/>
            <a:cxnLst/>
            <a:rect l="l" t="t" r="r" b="b"/>
            <a:pathLst>
              <a:path w="4159250" h="3355975">
                <a:moveTo>
                  <a:pt x="0" y="3355848"/>
                </a:moveTo>
                <a:lnTo>
                  <a:pt x="4158996" y="3355848"/>
                </a:lnTo>
                <a:lnTo>
                  <a:pt x="4158996" y="0"/>
                </a:lnTo>
                <a:lnTo>
                  <a:pt x="0" y="0"/>
                </a:lnTo>
                <a:lnTo>
                  <a:pt x="0" y="3355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19359" y="2763011"/>
            <a:ext cx="1880616" cy="1424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1916" y="1422272"/>
            <a:ext cx="295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Modeling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Results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02330" y="2022855"/>
          <a:ext cx="6393815" cy="195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/>
                <a:gridCol w="2211705"/>
                <a:gridCol w="1775460"/>
                <a:gridCol w="1679575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(6-9AM)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275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(4-8PM)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1505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Pownal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Road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1449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Bartlett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Court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5926" y="1595754"/>
            <a:ext cx="474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15" dirty="0">
                <a:latin typeface="Calibri"/>
                <a:cs typeface="Calibri"/>
              </a:rPr>
              <a:t>Peak </a:t>
            </a:r>
            <a:r>
              <a:rPr sz="2400" spc="-10" dirty="0">
                <a:latin typeface="Calibri"/>
                <a:cs typeface="Calibri"/>
              </a:rPr>
              <a:t>Period Measurement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994" y="4622672"/>
            <a:ext cx="108845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modeling </a:t>
            </a: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residences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5" dirty="0">
                <a:latin typeface="Calibri"/>
                <a:cs typeface="Calibri"/>
              </a:rPr>
              <a:t>along </a:t>
            </a:r>
            <a:r>
              <a:rPr sz="2400" spc="-15" dirty="0">
                <a:latin typeface="Calibri"/>
                <a:cs typeface="Calibri"/>
              </a:rPr>
              <a:t>Pownal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Bartlett indicate that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previously predicted </a:t>
            </a:r>
            <a:r>
              <a:rPr sz="2400" spc="-5" dirty="0">
                <a:latin typeface="Calibri"/>
                <a:cs typeface="Calibri"/>
              </a:rPr>
              <a:t>and impacted </a:t>
            </a:r>
            <a:r>
              <a:rPr sz="2400" spc="-10" dirty="0">
                <a:latin typeface="Calibri"/>
                <a:cs typeface="Calibri"/>
              </a:rPr>
              <a:t>sites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impacted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others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below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criteria.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8942" y="1626997"/>
          <a:ext cx="11423650" cy="263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5385"/>
                <a:gridCol w="1297305"/>
                <a:gridCol w="960120"/>
                <a:gridCol w="960120"/>
                <a:gridCol w="83820"/>
                <a:gridCol w="2446020"/>
                <a:gridCol w="1297940"/>
                <a:gridCol w="960754"/>
                <a:gridCol w="960754"/>
              </a:tblGrid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Receptor Site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" algn="ctr">
                        <a:lnSpc>
                          <a:spcPts val="167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Receptor Site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Modeled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ts val="1645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1513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1515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62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20"/>
                        </a:lnSpc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Yes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1445 Bartlett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1519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40"/>
                        </a:lnSpc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Yes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1525 Pownal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1511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1517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70"/>
                        </a:lnSpc>
                      </a:pPr>
                      <a:r>
                        <a:rPr sz="1400" spc="-35" dirty="0">
                          <a:latin typeface="Calibri"/>
                          <a:cs typeface="Calibri"/>
                        </a:rPr>
                        <a:t>Yes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1509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1507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1449 Bartlett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1451 Bartlett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1447 Bartlett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1521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1446 Bartlett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1523 Pownal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7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645" y="687781"/>
            <a:ext cx="390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New Analysis</a:t>
            </a:r>
            <a:r>
              <a:rPr sz="36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0519" y="1172336"/>
            <a:ext cx="295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7 Modeling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Results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991" y="1008379"/>
            <a:ext cx="2337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3600" b="0" spc="-6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odu</a:t>
            </a:r>
            <a:r>
              <a:rPr sz="3600" b="0" spc="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991" y="1990089"/>
            <a:ext cx="536130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Supplemental </a:t>
            </a:r>
            <a:r>
              <a:rPr sz="2800" spc="-5" dirty="0">
                <a:latin typeface="Calibri"/>
                <a:cs typeface="Calibri"/>
              </a:rPr>
              <a:t>Noise </a:t>
            </a:r>
            <a:r>
              <a:rPr sz="2800" spc="-10" dirty="0">
                <a:latin typeface="Calibri"/>
                <a:cs typeface="Calibri"/>
              </a:rPr>
              <a:t>Analysis Study  </a:t>
            </a:r>
            <a:r>
              <a:rPr sz="2800" spc="-20" dirty="0">
                <a:latin typeface="Calibri"/>
                <a:cs typeface="Calibri"/>
              </a:rPr>
              <a:t>was </a:t>
            </a:r>
            <a:r>
              <a:rPr sz="2800" spc="-15" dirty="0">
                <a:latin typeface="Calibri"/>
                <a:cs typeface="Calibri"/>
              </a:rPr>
              <a:t>performed </a:t>
            </a:r>
            <a:r>
              <a:rPr sz="2800" spc="-5" dirty="0">
                <a:latin typeface="Calibri"/>
                <a:cs typeface="Calibri"/>
              </a:rPr>
              <a:t>in January 2016 </a:t>
            </a:r>
            <a:r>
              <a:rPr sz="2800" spc="-30" dirty="0">
                <a:latin typeface="Calibri"/>
                <a:cs typeface="Calibri"/>
              </a:rPr>
              <a:t>for  </a:t>
            </a:r>
            <a:r>
              <a:rPr sz="2800" spc="-5" dirty="0">
                <a:latin typeface="Calibri"/>
                <a:cs typeface="Calibri"/>
              </a:rPr>
              <a:t>Noise </a:t>
            </a:r>
            <a:r>
              <a:rPr sz="2800" spc="-10" dirty="0">
                <a:latin typeface="Calibri"/>
                <a:cs typeface="Calibri"/>
              </a:rPr>
              <a:t>Study Areas (NSA) </a:t>
            </a:r>
            <a:r>
              <a:rPr sz="2800" spc="-5" dirty="0">
                <a:latin typeface="Calibri"/>
                <a:cs typeface="Calibri"/>
              </a:rPr>
              <a:t>5, 6 and 7  </a:t>
            </a:r>
            <a:r>
              <a:rPr sz="2800" spc="-10" dirty="0">
                <a:latin typeface="Calibri"/>
                <a:cs typeface="Calibri"/>
              </a:rPr>
              <a:t>based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public </a:t>
            </a:r>
            <a:r>
              <a:rPr sz="2800" spc="-15" dirty="0">
                <a:latin typeface="Calibri"/>
                <a:cs typeface="Calibri"/>
              </a:rPr>
              <a:t>comments </a:t>
            </a:r>
            <a:r>
              <a:rPr sz="2800" spc="-10" dirty="0">
                <a:latin typeface="Calibri"/>
                <a:cs typeface="Calibri"/>
              </a:rPr>
              <a:t>and input  </a:t>
            </a:r>
            <a:r>
              <a:rPr sz="2800" spc="-15" dirty="0">
                <a:latin typeface="Calibri"/>
                <a:cs typeface="Calibri"/>
              </a:rPr>
              <a:t>received </a:t>
            </a: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December </a:t>
            </a:r>
            <a:r>
              <a:rPr sz="2800" spc="-5" dirty="0">
                <a:latin typeface="Calibri"/>
                <a:cs typeface="Calibri"/>
              </a:rPr>
              <a:t>3,  2015 </a:t>
            </a:r>
            <a:r>
              <a:rPr sz="2800" spc="-10" dirty="0">
                <a:latin typeface="Calibri"/>
                <a:cs typeface="Calibri"/>
              </a:rPr>
              <a:t>public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meeting.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740663"/>
            <a:ext cx="5565648" cy="532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856" y="901649"/>
            <a:ext cx="1737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Conclusions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856" y="1484503"/>
            <a:ext cx="1141412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419" indent="-342900">
              <a:lnSpc>
                <a:spcPct val="100000"/>
              </a:lnSpc>
              <a:spcBef>
                <a:spcPts val="100"/>
              </a:spcBef>
              <a:buClr>
                <a:srgbClr val="212A3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noise </a:t>
            </a:r>
            <a:r>
              <a:rPr sz="2400" spc="-10" dirty="0">
                <a:latin typeface="Calibri"/>
                <a:cs typeface="Calibri"/>
              </a:rPr>
              <a:t>abatement proposed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5" dirty="0">
                <a:latin typeface="Calibri"/>
                <a:cs typeface="Calibri"/>
              </a:rPr>
              <a:t>Environmental </a:t>
            </a:r>
            <a:r>
              <a:rPr sz="2400" spc="-5" dirty="0">
                <a:latin typeface="Calibri"/>
                <a:cs typeface="Calibri"/>
              </a:rPr>
              <a:t>Assessment </a:t>
            </a:r>
            <a:r>
              <a:rPr sz="2400" spc="-30" dirty="0">
                <a:latin typeface="Calibri"/>
                <a:cs typeface="Calibri"/>
              </a:rPr>
              <a:t>Technical </a:t>
            </a:r>
            <a:r>
              <a:rPr sz="2400" dirty="0">
                <a:latin typeface="Calibri"/>
                <a:cs typeface="Calibri"/>
              </a:rPr>
              <a:t>Memo </a:t>
            </a:r>
            <a:r>
              <a:rPr sz="2400" spc="-5" dirty="0">
                <a:latin typeface="Calibri"/>
                <a:cs typeface="Calibri"/>
              </a:rPr>
              <a:t>(2009)  has been </a:t>
            </a:r>
            <a:r>
              <a:rPr sz="2400" spc="-10" dirty="0">
                <a:latin typeface="Calibri"/>
                <a:cs typeface="Calibri"/>
              </a:rPr>
              <a:t>validated 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final design and </a:t>
            </a:r>
            <a:r>
              <a:rPr sz="2400" spc="-10" dirty="0">
                <a:latin typeface="Calibri"/>
                <a:cs typeface="Calibri"/>
              </a:rPr>
              <a:t>new </a:t>
            </a:r>
            <a:r>
              <a:rPr sz="2400" spc="-5" dirty="0">
                <a:latin typeface="Calibri"/>
                <a:cs typeface="Calibri"/>
              </a:rPr>
              <a:t>noise measurements and analysis.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215265" indent="-3429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existing </a:t>
            </a:r>
            <a:r>
              <a:rPr sz="2400" spc="-5" dirty="0">
                <a:latin typeface="Calibri"/>
                <a:cs typeface="Calibri"/>
              </a:rPr>
              <a:t>noise measurements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new noise analysis results </a:t>
            </a:r>
            <a:r>
              <a:rPr sz="2400" spc="-10" dirty="0">
                <a:latin typeface="Calibri"/>
                <a:cs typeface="Calibri"/>
              </a:rPr>
              <a:t>show that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previously </a:t>
            </a:r>
            <a:r>
              <a:rPr sz="2400" spc="-5" dirty="0">
                <a:latin typeface="Calibri"/>
                <a:cs typeface="Calibri"/>
              </a:rPr>
              <a:t>impacted </a:t>
            </a:r>
            <a:r>
              <a:rPr sz="2400" spc="-10" dirty="0">
                <a:latin typeface="Calibri"/>
                <a:cs typeface="Calibri"/>
              </a:rPr>
              <a:t>sites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still impacted,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wall </a:t>
            </a:r>
            <a:r>
              <a:rPr sz="2400" spc="-5" dirty="0">
                <a:latin typeface="Calibri"/>
                <a:cs typeface="Calibri"/>
              </a:rPr>
              <a:t>design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those </a:t>
            </a:r>
            <a:r>
              <a:rPr sz="2400" spc="-10" dirty="0">
                <a:latin typeface="Calibri"/>
                <a:cs typeface="Calibri"/>
              </a:rPr>
              <a:t>locations 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move</a:t>
            </a:r>
            <a:r>
              <a:rPr sz="2400" spc="-20" dirty="0">
                <a:latin typeface="Calibri"/>
                <a:cs typeface="Calibri"/>
              </a:rPr>
              <a:t> forward.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12A35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existing </a:t>
            </a:r>
            <a:r>
              <a:rPr sz="2400" spc="-5" dirty="0">
                <a:latin typeface="Calibri"/>
                <a:cs typeface="Calibri"/>
              </a:rPr>
              <a:t>noise measurements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new noise analysis results also </a:t>
            </a:r>
            <a:r>
              <a:rPr sz="2400" spc="-10" dirty="0">
                <a:latin typeface="Calibri"/>
                <a:cs typeface="Calibri"/>
              </a:rPr>
              <a:t>showed that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previously </a:t>
            </a:r>
            <a:r>
              <a:rPr sz="2400" spc="-5" dirty="0">
                <a:latin typeface="Calibri"/>
                <a:cs typeface="Calibri"/>
              </a:rPr>
              <a:t>non-impacted </a:t>
            </a:r>
            <a:r>
              <a:rPr sz="2400" spc="-10" dirty="0">
                <a:latin typeface="Calibri"/>
                <a:cs typeface="Calibri"/>
              </a:rPr>
              <a:t>sites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NSAs </a:t>
            </a:r>
            <a:r>
              <a:rPr sz="2400" dirty="0">
                <a:latin typeface="Calibri"/>
                <a:cs typeface="Calibri"/>
              </a:rPr>
              <a:t>5, 6,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still not impacted and, 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result, 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 </a:t>
            </a:r>
            <a:r>
              <a:rPr sz="2400" spc="-10" dirty="0">
                <a:latin typeface="Calibri"/>
                <a:cs typeface="Calibri"/>
              </a:rPr>
              <a:t>proposed </a:t>
            </a:r>
            <a:r>
              <a:rPr sz="2400" spc="-5" dirty="0">
                <a:latin typeface="Calibri"/>
                <a:cs typeface="Calibri"/>
              </a:rPr>
              <a:t>additions or changes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wall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/>
              <a:t>Lower </a:t>
            </a:r>
            <a:r>
              <a:rPr sz="2200" spc="-25" dirty="0"/>
              <a:t>Makefield </a:t>
            </a:r>
            <a:r>
              <a:rPr sz="2200" spc="-40" dirty="0"/>
              <a:t>Township </a:t>
            </a:r>
            <a:r>
              <a:rPr sz="2200" spc="-20" dirty="0"/>
              <a:t>Community</a:t>
            </a:r>
            <a:r>
              <a:rPr sz="2200" spc="-185" dirty="0"/>
              <a:t> </a:t>
            </a:r>
            <a:r>
              <a:rPr sz="2200" spc="-20" dirty="0"/>
              <a:t>Meeting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244856" y="723976"/>
            <a:ext cx="3398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Questions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Answers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7" y="1232916"/>
            <a:ext cx="12170664" cy="4776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/>
              <a:t>Lower </a:t>
            </a:r>
            <a:r>
              <a:rPr sz="2200" spc="-25" dirty="0"/>
              <a:t>Makefield </a:t>
            </a:r>
            <a:r>
              <a:rPr sz="2200" spc="-40" dirty="0"/>
              <a:t>Township </a:t>
            </a:r>
            <a:r>
              <a:rPr sz="2200" spc="-20" dirty="0"/>
              <a:t>Community</a:t>
            </a:r>
            <a:r>
              <a:rPr sz="2200" spc="-185" dirty="0"/>
              <a:t> </a:t>
            </a:r>
            <a:r>
              <a:rPr sz="2200" spc="-20" dirty="0"/>
              <a:t>Meeting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856" y="723976"/>
            <a:ext cx="292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Supplemental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Slides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51561"/>
            <a:ext cx="6722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Lower </a:t>
            </a:r>
            <a:r>
              <a:rPr sz="2800" spc="-30" dirty="0"/>
              <a:t>Makefield </a:t>
            </a:r>
            <a:r>
              <a:rPr sz="2800" spc="-55" dirty="0"/>
              <a:t>Township </a:t>
            </a:r>
            <a:r>
              <a:rPr sz="2800" spc="-25" dirty="0"/>
              <a:t>Community</a:t>
            </a:r>
            <a:r>
              <a:rPr sz="2800" spc="-165" dirty="0"/>
              <a:t> </a:t>
            </a:r>
            <a:r>
              <a:rPr sz="2800" spc="-20" dirty="0"/>
              <a:t>Meeting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5579" y="856488"/>
            <a:ext cx="6886956" cy="5131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1007" y="851916"/>
            <a:ext cx="6896100" cy="5140960"/>
          </a:xfrm>
          <a:custGeom>
            <a:avLst/>
            <a:gdLst/>
            <a:ahLst/>
            <a:cxnLst/>
            <a:rect l="l" t="t" r="r" b="b"/>
            <a:pathLst>
              <a:path w="6896100" h="5140960">
                <a:moveTo>
                  <a:pt x="0" y="5140452"/>
                </a:moveTo>
                <a:lnTo>
                  <a:pt x="6896100" y="5140452"/>
                </a:lnTo>
                <a:lnTo>
                  <a:pt x="6896100" y="0"/>
                </a:lnTo>
                <a:lnTo>
                  <a:pt x="0" y="0"/>
                </a:lnTo>
                <a:lnTo>
                  <a:pt x="0" y="51404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51561"/>
            <a:ext cx="6720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Lower </a:t>
            </a:r>
            <a:r>
              <a:rPr sz="2800" spc="-30" dirty="0"/>
              <a:t>Makefield </a:t>
            </a:r>
            <a:r>
              <a:rPr sz="2800" spc="-55" dirty="0"/>
              <a:t>Township </a:t>
            </a:r>
            <a:r>
              <a:rPr sz="2800" spc="-25" dirty="0"/>
              <a:t>Community</a:t>
            </a:r>
            <a:r>
              <a:rPr sz="2800" spc="-180" dirty="0"/>
              <a:t> </a:t>
            </a:r>
            <a:r>
              <a:rPr sz="2800" spc="-20" dirty="0"/>
              <a:t>Meeting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67332" y="666750"/>
            <a:ext cx="8277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Existing </a:t>
            </a:r>
            <a:r>
              <a:rPr sz="2400" spc="-10" dirty="0">
                <a:latin typeface="Calibri"/>
                <a:cs typeface="Calibri"/>
              </a:rPr>
              <a:t>Measured </a:t>
            </a: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spc="-60" dirty="0">
                <a:latin typeface="Calibri"/>
                <a:cs typeface="Calibri"/>
              </a:rPr>
              <a:t>Term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1371 </a:t>
            </a:r>
            <a:r>
              <a:rPr sz="2400" spc="-10" dirty="0">
                <a:latin typeface="Calibri"/>
                <a:cs typeface="Calibri"/>
              </a:rPr>
              <a:t>Brentwood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Road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38365" y="1051686"/>
          <a:ext cx="10523220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595"/>
                <a:gridCol w="728980"/>
                <a:gridCol w="1312545"/>
                <a:gridCol w="1458595"/>
                <a:gridCol w="728979"/>
                <a:gridCol w="1312545"/>
                <a:gridCol w="1458595"/>
                <a:gridCol w="728979"/>
                <a:gridCol w="1312545"/>
              </a:tblGrid>
              <a:tr h="434975">
                <a:tc>
                  <a:txBody>
                    <a:bodyPr/>
                    <a:lstStyle/>
                    <a:p>
                      <a:pPr marL="12700" algn="ctr">
                        <a:lnSpc>
                          <a:spcPts val="162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62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62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56.8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56.9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Midnight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45.5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57.8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46.6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49.4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46.7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49.5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54.0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1-11-16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57.7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55.3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Midnight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57.0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57.8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50.8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1-12-16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49.0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83565"/>
            <a:ext cx="62306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0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7332" y="666750"/>
            <a:ext cx="8256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Existing </a:t>
            </a:r>
            <a:r>
              <a:rPr sz="2400" spc="-10" dirty="0">
                <a:latin typeface="Calibri"/>
                <a:cs typeface="Calibri"/>
              </a:rPr>
              <a:t>Measured </a:t>
            </a:r>
            <a:r>
              <a:rPr sz="2400" spc="-5" dirty="0">
                <a:latin typeface="Calibri"/>
                <a:cs typeface="Calibri"/>
              </a:rPr>
              <a:t>Long </a:t>
            </a:r>
            <a:r>
              <a:rPr sz="2400" spc="-60" dirty="0">
                <a:latin typeface="Calibri"/>
                <a:cs typeface="Calibri"/>
              </a:rPr>
              <a:t>Term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1751 </a:t>
            </a:r>
            <a:r>
              <a:rPr sz="2400" dirty="0">
                <a:latin typeface="Calibri"/>
                <a:cs typeface="Calibri"/>
              </a:rPr>
              <a:t>Ashbourne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Road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3551" y="1185163"/>
          <a:ext cx="9952355" cy="476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855"/>
                <a:gridCol w="906144"/>
                <a:gridCol w="1024889"/>
                <a:gridCol w="1379219"/>
                <a:gridCol w="871220"/>
                <a:gridCol w="1059179"/>
                <a:gridCol w="1379220"/>
                <a:gridCol w="836929"/>
                <a:gridCol w="1093470"/>
              </a:tblGrid>
              <a:tr h="837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4659" marR="226060" indent="-210820">
                        <a:lnSpc>
                          <a:spcPct val="10069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  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6835" marR="55880" indent="66675">
                        <a:lnSpc>
                          <a:spcPct val="10069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5295" marR="224154" indent="-210820">
                        <a:lnSpc>
                          <a:spcPct val="10069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  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5885" marR="71755" indent="66675">
                        <a:lnSpc>
                          <a:spcPct val="10069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7200" marR="222885" indent="-210820">
                        <a:lnSpc>
                          <a:spcPct val="10069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  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0" marR="87630" indent="68580">
                        <a:lnSpc>
                          <a:spcPct val="10069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Measured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Sound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40.9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45.9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39.0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44.9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38.5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Midnight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46.7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47.6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37.0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47.5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41.5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46.8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1-13-16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40.9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1-14-16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37.7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83565"/>
            <a:ext cx="62306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0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856" y="473964"/>
            <a:ext cx="9137015" cy="470852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3600" spc="-5" dirty="0">
                <a:latin typeface="Calibri"/>
                <a:cs typeface="Calibri"/>
              </a:rPr>
              <a:t>Analysis </a:t>
            </a:r>
            <a:r>
              <a:rPr sz="3600" spc="-20" dirty="0">
                <a:latin typeface="Calibri"/>
                <a:cs typeface="Calibri"/>
              </a:rPr>
              <a:t>Performed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5" dirty="0">
                <a:latin typeface="Calibri"/>
                <a:cs typeface="Calibri"/>
              </a:rPr>
              <a:t>Relation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5" dirty="0">
                <a:latin typeface="Calibri"/>
                <a:cs typeface="Calibri"/>
              </a:rPr>
              <a:t>NSAs </a:t>
            </a:r>
            <a:r>
              <a:rPr sz="3600" spc="-10" dirty="0">
                <a:latin typeface="Calibri"/>
                <a:cs typeface="Calibri"/>
              </a:rPr>
              <a:t>5, </a:t>
            </a:r>
            <a:r>
              <a:rPr sz="3600" dirty="0">
                <a:latin typeface="Calibri"/>
                <a:cs typeface="Calibri"/>
              </a:rPr>
              <a:t>6 and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7</a:t>
            </a:r>
            <a:endParaRPr sz="36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450"/>
              </a:spcBef>
            </a:pPr>
            <a:r>
              <a:rPr sz="2400" spc="-5" dirty="0">
                <a:latin typeface="Calibri"/>
                <a:cs typeface="Calibri"/>
              </a:rPr>
              <a:t>Final Design Assessment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(2015)</a:t>
            </a:r>
            <a:endParaRPr sz="2400">
              <a:latin typeface="Calibri"/>
              <a:cs typeface="Calibri"/>
            </a:endParaRPr>
          </a:p>
          <a:p>
            <a:pPr marL="608965" indent="-461645">
              <a:lnSpc>
                <a:spcPct val="100000"/>
              </a:lnSpc>
              <a:spcBef>
                <a:spcPts val="1200"/>
              </a:spcBef>
              <a:buClr>
                <a:srgbClr val="212A35"/>
              </a:buClr>
              <a:buFont typeface="Arial"/>
              <a:buChar char="•"/>
              <a:tabLst>
                <a:tab pos="608965" algn="l"/>
                <a:tab pos="609600" algn="l"/>
              </a:tabLst>
            </a:pPr>
            <a:r>
              <a:rPr sz="2400" spc="-15" dirty="0">
                <a:latin typeface="Calibri"/>
                <a:cs typeface="Calibri"/>
              </a:rPr>
              <a:t>Performed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updated </a:t>
            </a:r>
            <a:r>
              <a:rPr sz="2400" dirty="0">
                <a:latin typeface="Calibri"/>
                <a:cs typeface="Calibri"/>
              </a:rPr>
              <a:t>23 </a:t>
            </a:r>
            <a:r>
              <a:rPr sz="2400" spc="-5" dirty="0">
                <a:latin typeface="Calibri"/>
                <a:cs typeface="Calibri"/>
              </a:rPr>
              <a:t>CFR 772,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updated</a:t>
            </a:r>
            <a:endParaRPr sz="2400">
              <a:latin typeface="Calibri"/>
              <a:cs typeface="Calibri"/>
            </a:endParaRPr>
          </a:p>
          <a:p>
            <a:pPr marL="60896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PennDOT </a:t>
            </a:r>
            <a:r>
              <a:rPr sz="2400" spc="-5" dirty="0">
                <a:latin typeface="Calibri"/>
                <a:cs typeface="Calibri"/>
              </a:rPr>
              <a:t>Publication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24 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DRJTBC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criteria</a:t>
            </a:r>
            <a:endParaRPr sz="2400">
              <a:latin typeface="Calibri"/>
              <a:cs typeface="Calibri"/>
            </a:endParaRPr>
          </a:p>
          <a:p>
            <a:pPr marL="608965" indent="-461645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608965" algn="l"/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Confirmed results of 2007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  <a:p>
            <a:pPr marL="608965" indent="-461645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608965" algn="l"/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Achieved </a:t>
            </a:r>
            <a:r>
              <a:rPr sz="2400" dirty="0">
                <a:latin typeface="Calibri"/>
                <a:cs typeface="Calibri"/>
              </a:rPr>
              <a:t>minimum 5 </a:t>
            </a:r>
            <a:r>
              <a:rPr sz="2400" spc="-10" dirty="0">
                <a:latin typeface="Calibri"/>
                <a:cs typeface="Calibri"/>
              </a:rPr>
              <a:t>dBA </a:t>
            </a:r>
            <a:r>
              <a:rPr sz="2400" spc="-5" dirty="0">
                <a:latin typeface="Calibri"/>
                <a:cs typeface="Calibri"/>
              </a:rPr>
              <a:t>decrease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50%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front</a:t>
            </a:r>
            <a:endParaRPr sz="2400">
              <a:latin typeface="Calibri"/>
              <a:cs typeface="Calibri"/>
            </a:endParaRPr>
          </a:p>
          <a:p>
            <a:pPr marL="60896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libri"/>
                <a:cs typeface="Calibri"/>
              </a:rPr>
              <a:t>row </a:t>
            </a:r>
            <a:r>
              <a:rPr sz="2400" spc="-5" dirty="0">
                <a:latin typeface="Calibri"/>
                <a:cs typeface="Calibri"/>
              </a:rPr>
              <a:t>of impact </a:t>
            </a:r>
            <a:r>
              <a:rPr sz="2400" spc="-10" dirty="0">
                <a:latin typeface="Calibri"/>
                <a:cs typeface="Calibri"/>
              </a:rPr>
              <a:t>sites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  <a:p>
            <a:pPr marL="608965" marR="2520315" indent="-461645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608965" algn="l"/>
                <a:tab pos="609600" algn="l"/>
              </a:tabLst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analyzed </a:t>
            </a:r>
            <a:r>
              <a:rPr sz="2400" spc="-5" dirty="0">
                <a:latin typeface="Calibri"/>
                <a:cs typeface="Calibri"/>
              </a:rPr>
              <a:t>since 2007 </a:t>
            </a:r>
            <a:r>
              <a:rPr sz="2400" spc="-10" dirty="0">
                <a:latin typeface="Calibri"/>
                <a:cs typeface="Calibri"/>
              </a:rPr>
              <a:t>study </a:t>
            </a:r>
            <a:r>
              <a:rPr sz="2400" spc="-5" dirty="0">
                <a:latin typeface="Calibri"/>
                <a:cs typeface="Calibri"/>
              </a:rPr>
              <a:t>did not  identify an </a:t>
            </a:r>
            <a:r>
              <a:rPr sz="2400" dirty="0">
                <a:latin typeface="Calibri"/>
                <a:cs typeface="Calibri"/>
              </a:rPr>
              <a:t>impact </a:t>
            </a:r>
            <a:r>
              <a:rPr sz="2400" spc="-5" dirty="0">
                <a:latin typeface="Calibri"/>
                <a:cs typeface="Calibri"/>
              </a:rPr>
              <a:t>and no noise </a:t>
            </a:r>
            <a:r>
              <a:rPr sz="2400" spc="-10" dirty="0">
                <a:latin typeface="Calibri"/>
                <a:cs typeface="Calibri"/>
              </a:rPr>
              <a:t>abatement </a:t>
            </a:r>
            <a:r>
              <a:rPr sz="2400" spc="-15" dirty="0">
                <a:latin typeface="Calibri"/>
                <a:cs typeface="Calibri"/>
              </a:rPr>
              <a:t>was  </a:t>
            </a:r>
            <a:r>
              <a:rPr sz="2400" spc="-10" dirty="0">
                <a:latin typeface="Calibri"/>
                <a:cs typeface="Calibri"/>
              </a:rPr>
              <a:t>proposed.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9600" y="1356360"/>
            <a:ext cx="3560063" cy="4768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83565"/>
            <a:ext cx="62306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6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600" b="0" spc="-2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645" y="906526"/>
            <a:ext cx="2339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645" y="1888362"/>
            <a:ext cx="5858510" cy="307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Noise </a:t>
            </a:r>
            <a:r>
              <a:rPr sz="2800" spc="-10" dirty="0">
                <a:latin typeface="Calibri"/>
                <a:cs typeface="Calibri"/>
              </a:rPr>
              <a:t>Study Areas (NSA)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Neighborhoods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474345" indent="-461645"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5: </a:t>
            </a:r>
            <a:r>
              <a:rPr sz="2400" spc="-15" dirty="0">
                <a:latin typeface="Calibri"/>
                <a:cs typeface="Calibri"/>
              </a:rPr>
              <a:t>Makefield </a:t>
            </a:r>
            <a:r>
              <a:rPr sz="2400" spc="-10" dirty="0">
                <a:latin typeface="Calibri"/>
                <a:cs typeface="Calibri"/>
              </a:rPr>
              <a:t>Brook, </a:t>
            </a:r>
            <a:r>
              <a:rPr sz="2400" spc="-15" dirty="0">
                <a:latin typeface="Calibri"/>
                <a:cs typeface="Calibri"/>
              </a:rPr>
              <a:t>Makefield </a:t>
            </a:r>
            <a:r>
              <a:rPr sz="2400" spc="-10" dirty="0">
                <a:latin typeface="Calibri"/>
                <a:cs typeface="Calibri"/>
              </a:rPr>
              <a:t>Brook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II,</a:t>
            </a:r>
            <a:endParaRPr sz="240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Fairfield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Farmview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NSA </a:t>
            </a:r>
            <a:r>
              <a:rPr sz="2400" dirty="0">
                <a:latin typeface="Calibri"/>
                <a:cs typeface="Calibri"/>
              </a:rPr>
              <a:t>6: </a:t>
            </a:r>
            <a:r>
              <a:rPr sz="2400" spc="-5" dirty="0">
                <a:latin typeface="Calibri"/>
                <a:cs typeface="Calibri"/>
              </a:rPr>
              <a:t>Snipes </a:t>
            </a:r>
            <a:r>
              <a:rPr sz="2400" spc="-40" dirty="0">
                <a:latin typeface="Calibri"/>
                <a:cs typeface="Calibri"/>
              </a:rPr>
              <a:t>Tract </a:t>
            </a:r>
            <a:r>
              <a:rPr sz="2400" spc="-5" dirty="0">
                <a:latin typeface="Calibri"/>
                <a:cs typeface="Calibri"/>
              </a:rPr>
              <a:t>(I-95 and </a:t>
            </a:r>
            <a:r>
              <a:rPr sz="2400" dirty="0">
                <a:latin typeface="Calibri"/>
                <a:cs typeface="Calibri"/>
              </a:rPr>
              <a:t>Quarry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Road)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  <a:tabLst>
                <a:tab pos="469900" algn="l"/>
                <a:tab pos="470534" algn="l"/>
                <a:tab pos="1421765" algn="l"/>
              </a:tabLst>
            </a:pPr>
            <a:r>
              <a:rPr sz="2400" spc="-5" dirty="0">
                <a:latin typeface="Calibri"/>
                <a:cs typeface="Calibri"/>
              </a:rPr>
              <a:t>NSA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7:	</a:t>
            </a:r>
            <a:r>
              <a:rPr sz="2400" spc="-10" dirty="0">
                <a:latin typeface="Calibri"/>
                <a:cs typeface="Calibri"/>
              </a:rPr>
              <a:t>Longshore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Estates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2531" y="797051"/>
            <a:ext cx="5567172" cy="5327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7959" y="792480"/>
            <a:ext cx="5576570" cy="5337175"/>
          </a:xfrm>
          <a:custGeom>
            <a:avLst/>
            <a:gdLst/>
            <a:ahLst/>
            <a:cxnLst/>
            <a:rect l="l" t="t" r="r" b="b"/>
            <a:pathLst>
              <a:path w="5576570" h="5337175">
                <a:moveTo>
                  <a:pt x="0" y="5337048"/>
                </a:moveTo>
                <a:lnTo>
                  <a:pt x="5576315" y="5337048"/>
                </a:lnTo>
                <a:lnTo>
                  <a:pt x="5576315" y="0"/>
                </a:lnTo>
                <a:lnTo>
                  <a:pt x="0" y="0"/>
                </a:lnTo>
                <a:lnTo>
                  <a:pt x="0" y="53370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83565"/>
            <a:ext cx="62306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6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600" b="0" spc="-2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698" y="733755"/>
            <a:ext cx="4249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000000"/>
                </a:solidFill>
                <a:latin typeface="Calibri"/>
                <a:cs typeface="Calibri"/>
              </a:rPr>
              <a:t>Presentation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698" y="1715769"/>
            <a:ext cx="562737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Regulatory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Requirements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30" dirty="0">
                <a:latin typeface="Calibri"/>
                <a:cs typeface="Calibri"/>
              </a:rPr>
              <a:t>Typical </a:t>
            </a:r>
            <a:r>
              <a:rPr sz="2800" spc="-5" dirty="0">
                <a:latin typeface="Calibri"/>
                <a:cs typeface="Calibri"/>
              </a:rPr>
              <a:t>Noise </a:t>
            </a:r>
            <a:r>
              <a:rPr sz="2800" spc="-10" dirty="0">
                <a:latin typeface="Calibri"/>
                <a:cs typeface="Calibri"/>
              </a:rPr>
              <a:t>Analysis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Methodology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Impact </a:t>
            </a:r>
            <a:r>
              <a:rPr sz="2800" spc="-1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Abatement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Criteria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Analysis </a:t>
            </a:r>
            <a:r>
              <a:rPr sz="2800" spc="-20" dirty="0">
                <a:latin typeface="Calibri"/>
                <a:cs typeface="Calibri"/>
              </a:rPr>
              <a:t>Performed to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Date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Results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New </a:t>
            </a:r>
            <a:r>
              <a:rPr sz="2800" spc="-5" dirty="0">
                <a:latin typeface="Calibri"/>
                <a:cs typeface="Calibri"/>
              </a:rPr>
              <a:t>Noise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Conclusions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Questions and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Answers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1271" y="729995"/>
            <a:ext cx="3579876" cy="537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671" y="764870"/>
            <a:ext cx="4723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Regulatory</a:t>
            </a:r>
            <a:r>
              <a:rPr sz="36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Requirements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71" y="1475613"/>
            <a:ext cx="108223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Type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20" dirty="0">
                <a:latin typeface="Calibri"/>
                <a:cs typeface="Calibri"/>
              </a:rPr>
              <a:t>Highway </a:t>
            </a:r>
            <a:r>
              <a:rPr sz="2400" spc="-5" dirty="0">
                <a:latin typeface="Calibri"/>
                <a:cs typeface="Calibri"/>
              </a:rPr>
              <a:t>Noise Analysis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capacity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added.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proposed </a:t>
            </a:r>
            <a:r>
              <a:rPr sz="2400" spc="-5" dirty="0">
                <a:latin typeface="Calibri"/>
                <a:cs typeface="Calibri"/>
              </a:rPr>
              <a:t>Scudder </a:t>
            </a:r>
            <a:r>
              <a:rPr sz="2400" spc="-15" dirty="0">
                <a:latin typeface="Calibri"/>
                <a:cs typeface="Calibri"/>
              </a:rPr>
              <a:t>Falls </a:t>
            </a:r>
            <a:r>
              <a:rPr sz="2400" spc="-10" dirty="0">
                <a:latin typeface="Calibri"/>
                <a:cs typeface="Calibri"/>
              </a:rPr>
              <a:t>project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adding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lanes; </a:t>
            </a:r>
            <a:r>
              <a:rPr sz="2400" spc="-20" dirty="0">
                <a:latin typeface="Calibri"/>
                <a:cs typeface="Calibri"/>
              </a:rPr>
              <a:t>therefore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considered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capacity-adding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66675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The analysis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governed by </a:t>
            </a:r>
            <a:r>
              <a:rPr sz="2400" i="1" spc="-5" dirty="0">
                <a:latin typeface="Calibri"/>
                <a:cs typeface="Calibri"/>
              </a:rPr>
              <a:t>Procedures </a:t>
            </a:r>
            <a:r>
              <a:rPr sz="2400" i="1" spc="-15" dirty="0">
                <a:latin typeface="Calibri"/>
                <a:cs typeface="Calibri"/>
              </a:rPr>
              <a:t>for </a:t>
            </a:r>
            <a:r>
              <a:rPr sz="2400" i="1" spc="-10" dirty="0">
                <a:latin typeface="Calibri"/>
                <a:cs typeface="Calibri"/>
              </a:rPr>
              <a:t>Abatement </a:t>
            </a:r>
            <a:r>
              <a:rPr sz="2400" i="1" spc="-5" dirty="0">
                <a:latin typeface="Calibri"/>
                <a:cs typeface="Calibri"/>
              </a:rPr>
              <a:t>of Highway </a:t>
            </a:r>
            <a:r>
              <a:rPr sz="2400" i="1" spc="-25" dirty="0">
                <a:latin typeface="Calibri"/>
                <a:cs typeface="Calibri"/>
              </a:rPr>
              <a:t>Traffic </a:t>
            </a:r>
            <a:r>
              <a:rPr sz="2400" i="1" dirty="0">
                <a:latin typeface="Calibri"/>
                <a:cs typeface="Calibri"/>
              </a:rPr>
              <a:t>Noise </a:t>
            </a:r>
            <a:r>
              <a:rPr sz="2400" i="1" spc="-5" dirty="0">
                <a:latin typeface="Calibri"/>
                <a:cs typeface="Calibri"/>
              </a:rPr>
              <a:t>and  Construction </a:t>
            </a:r>
            <a:r>
              <a:rPr sz="2400" i="1" dirty="0">
                <a:latin typeface="Calibri"/>
                <a:cs typeface="Calibri"/>
              </a:rPr>
              <a:t>Noise </a:t>
            </a:r>
            <a:r>
              <a:rPr sz="2400" spc="-15" dirty="0">
                <a:latin typeface="Calibri"/>
                <a:cs typeface="Calibri"/>
              </a:rPr>
              <a:t>(Federal </a:t>
            </a:r>
            <a:r>
              <a:rPr sz="2400" spc="-10" dirty="0">
                <a:latin typeface="Calibri"/>
                <a:cs typeface="Calibri"/>
              </a:rPr>
              <a:t>Regulation </a:t>
            </a:r>
            <a:r>
              <a:rPr sz="2400" dirty="0">
                <a:latin typeface="Calibri"/>
                <a:cs typeface="Calibri"/>
              </a:rPr>
              <a:t>23 </a:t>
            </a:r>
            <a:r>
              <a:rPr sz="2400" spc="-5" dirty="0">
                <a:latin typeface="Calibri"/>
                <a:cs typeface="Calibri"/>
              </a:rPr>
              <a:t>CFR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772).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12A35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20" dirty="0">
                <a:latin typeface="Calibri"/>
                <a:cs typeface="Calibri"/>
              </a:rPr>
              <a:t>PennDOT </a:t>
            </a:r>
            <a:r>
              <a:rPr sz="2400" spc="-10" dirty="0">
                <a:latin typeface="Calibri"/>
                <a:cs typeface="Calibri"/>
              </a:rPr>
              <a:t>projects, </a:t>
            </a:r>
            <a:r>
              <a:rPr sz="2400" spc="-5" dirty="0">
                <a:latin typeface="Calibri"/>
                <a:cs typeface="Calibri"/>
              </a:rPr>
              <a:t>analysis </a:t>
            </a:r>
            <a:r>
              <a:rPr sz="2400" dirty="0">
                <a:latin typeface="Calibri"/>
                <a:cs typeface="Calibri"/>
              </a:rPr>
              <a:t>guidance is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PennDOT </a:t>
            </a:r>
            <a:r>
              <a:rPr sz="2400" spc="-5" dirty="0">
                <a:latin typeface="Calibri"/>
                <a:cs typeface="Calibri"/>
              </a:rPr>
              <a:t>Publication No.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24,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Project </a:t>
            </a:r>
            <a:r>
              <a:rPr sz="2400" i="1" spc="-5" dirty="0">
                <a:latin typeface="Calibri"/>
                <a:cs typeface="Calibri"/>
              </a:rPr>
              <a:t>Level Highway </a:t>
            </a:r>
            <a:r>
              <a:rPr sz="2400" i="1" spc="-25" dirty="0">
                <a:latin typeface="Calibri"/>
                <a:cs typeface="Calibri"/>
              </a:rPr>
              <a:t>Traffic </a:t>
            </a:r>
            <a:r>
              <a:rPr sz="2400" i="1" dirty="0">
                <a:latin typeface="Calibri"/>
                <a:cs typeface="Calibri"/>
              </a:rPr>
              <a:t>Noise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Handbook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marR="42037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Bi-state </a:t>
            </a:r>
            <a:r>
              <a:rPr sz="2400" spc="-5" dirty="0">
                <a:latin typeface="Calibri"/>
                <a:cs typeface="Calibri"/>
              </a:rPr>
              <a:t>self-supporting agencies </a:t>
            </a:r>
            <a:r>
              <a:rPr sz="2400" spc="-20" dirty="0">
                <a:latin typeface="Calibri"/>
                <a:cs typeface="Calibri"/>
              </a:rPr>
              <a:t>(like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DRJTBC)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federal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5" dirty="0">
                <a:latin typeface="Calibri"/>
                <a:cs typeface="Calibri"/>
              </a:rPr>
              <a:t>state  </a:t>
            </a:r>
            <a:r>
              <a:rPr sz="2400" spc="-5" dirty="0">
                <a:latin typeface="Calibri"/>
                <a:cs typeface="Calibri"/>
              </a:rPr>
              <a:t>regulations </a:t>
            </a:r>
            <a:r>
              <a:rPr sz="2400" spc="-10" dirty="0">
                <a:latin typeface="Calibri"/>
                <a:cs typeface="Calibri"/>
              </a:rPr>
              <a:t>and/or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0" dirty="0">
                <a:latin typeface="Calibri"/>
                <a:cs typeface="Calibri"/>
              </a:rPr>
              <a:t>own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policies.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83565"/>
            <a:ext cx="62299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5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6296" y="923544"/>
            <a:ext cx="9144000" cy="4983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" y="83565"/>
            <a:ext cx="62299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5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49" y="790448"/>
            <a:ext cx="10840720" cy="3919854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600" spc="-30" dirty="0">
                <a:latin typeface="Calibri"/>
                <a:cs typeface="Calibri"/>
              </a:rPr>
              <a:t>Typical </a:t>
            </a:r>
            <a:r>
              <a:rPr sz="3600" dirty="0">
                <a:latin typeface="Calibri"/>
                <a:cs typeface="Calibri"/>
              </a:rPr>
              <a:t>Noise </a:t>
            </a:r>
            <a:r>
              <a:rPr sz="3600" spc="-10" dirty="0">
                <a:latin typeface="Calibri"/>
                <a:cs typeface="Calibri"/>
              </a:rPr>
              <a:t>Analysis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Methodology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spc="-5" dirty="0">
                <a:latin typeface="Calibri"/>
                <a:cs typeface="Calibri"/>
              </a:rPr>
              <a:t>Below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typical </a:t>
            </a:r>
            <a:r>
              <a:rPr sz="2400" spc="-15" dirty="0">
                <a:latin typeface="Calibri"/>
                <a:cs typeface="Calibri"/>
              </a:rPr>
              <a:t>steps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evaluating </a:t>
            </a:r>
            <a:r>
              <a:rPr sz="2400" spc="-20" dirty="0">
                <a:latin typeface="Calibri"/>
                <a:cs typeface="Calibri"/>
              </a:rPr>
              <a:t>highway </a:t>
            </a:r>
            <a:r>
              <a:rPr sz="2400" spc="-5" dirty="0">
                <a:latin typeface="Calibri"/>
                <a:cs typeface="Calibri"/>
              </a:rPr>
              <a:t>noise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impacts: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Identify </a:t>
            </a:r>
            <a:r>
              <a:rPr sz="2400" dirty="0">
                <a:latin typeface="Calibri"/>
                <a:cs typeface="Calibri"/>
              </a:rPr>
              <a:t>land </a:t>
            </a:r>
            <a:r>
              <a:rPr sz="2400" spc="-5" dirty="0">
                <a:latin typeface="Calibri"/>
                <a:cs typeface="Calibri"/>
              </a:rPr>
              <a:t>uses-residential, </a:t>
            </a:r>
            <a:r>
              <a:rPr sz="2400" spc="-10" dirty="0">
                <a:latin typeface="Calibri"/>
                <a:cs typeface="Calibri"/>
              </a:rPr>
              <a:t>parks, </a:t>
            </a:r>
            <a:r>
              <a:rPr sz="2400" spc="-5" dirty="0">
                <a:latin typeface="Calibri"/>
                <a:cs typeface="Calibri"/>
              </a:rPr>
              <a:t>schools, churches,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Perform </a:t>
            </a:r>
            <a:r>
              <a:rPr sz="2400" spc="-5" dirty="0">
                <a:latin typeface="Calibri"/>
                <a:cs typeface="Calibri"/>
              </a:rPr>
              <a:t>short-term </a:t>
            </a:r>
            <a:r>
              <a:rPr sz="2400" spc="-10" dirty="0">
                <a:latin typeface="Calibri"/>
                <a:cs typeface="Calibri"/>
              </a:rPr>
              <a:t>and/or </a:t>
            </a:r>
            <a:r>
              <a:rPr sz="2400" spc="-5" dirty="0">
                <a:latin typeface="Calibri"/>
                <a:cs typeface="Calibri"/>
              </a:rPr>
              <a:t>long-term noise monitoring </a:t>
            </a:r>
            <a:r>
              <a:rPr sz="2400" spc="-15" dirty="0">
                <a:latin typeface="Calibri"/>
                <a:cs typeface="Calibri"/>
              </a:rPr>
              <a:t>to validate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computer  </a:t>
            </a:r>
            <a:r>
              <a:rPr sz="2400" dirty="0">
                <a:latin typeface="Calibri"/>
                <a:cs typeface="Calibri"/>
              </a:rPr>
              <a:t>model. </a:t>
            </a:r>
            <a:r>
              <a:rPr sz="2400" spc="-5" dirty="0">
                <a:latin typeface="Calibri"/>
                <a:cs typeface="Calibri"/>
              </a:rPr>
              <a:t>Using </a:t>
            </a:r>
            <a:r>
              <a:rPr sz="2400" spc="-10" dirty="0">
                <a:latin typeface="Calibri"/>
                <a:cs typeface="Calibri"/>
              </a:rPr>
              <a:t>future </a:t>
            </a:r>
            <a:r>
              <a:rPr sz="2400" spc="-15" dirty="0">
                <a:latin typeface="Calibri"/>
                <a:cs typeface="Calibri"/>
              </a:rPr>
              <a:t>traffic </a:t>
            </a:r>
            <a:r>
              <a:rPr sz="2400" spc="-5" dirty="0">
                <a:latin typeface="Calibri"/>
                <a:cs typeface="Calibri"/>
              </a:rPr>
              <a:t>peak hour </a:t>
            </a:r>
            <a:r>
              <a:rPr sz="2400" spc="-10" dirty="0">
                <a:latin typeface="Calibri"/>
                <a:cs typeface="Calibri"/>
              </a:rPr>
              <a:t>volumes, predict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design </a:t>
            </a:r>
            <a:r>
              <a:rPr sz="2400" spc="-10" dirty="0">
                <a:latin typeface="Calibri"/>
                <a:cs typeface="Calibri"/>
              </a:rPr>
              <a:t>year </a:t>
            </a:r>
            <a:r>
              <a:rPr sz="2400" spc="-5" dirty="0">
                <a:latin typeface="Calibri"/>
                <a:cs typeface="Calibri"/>
              </a:rPr>
              <a:t>(2030) </a:t>
            </a:r>
            <a:r>
              <a:rPr sz="2400" spc="-10" dirty="0">
                <a:latin typeface="Calibri"/>
                <a:cs typeface="Calibri"/>
              </a:rPr>
              <a:t>sound  levels </a:t>
            </a:r>
            <a:r>
              <a:rPr sz="2400" spc="-5" dirty="0">
                <a:latin typeface="Calibri"/>
                <a:cs typeface="Calibri"/>
              </a:rPr>
              <a:t>using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FHWA </a:t>
            </a:r>
            <a:r>
              <a:rPr sz="2400" spc="-15" dirty="0">
                <a:latin typeface="Calibri"/>
                <a:cs typeface="Calibri"/>
              </a:rPr>
              <a:t>approved </a:t>
            </a:r>
            <a:r>
              <a:rPr sz="2400" spc="-10" dirty="0">
                <a:latin typeface="Calibri"/>
                <a:cs typeface="Calibri"/>
              </a:rPr>
              <a:t>TNM </a:t>
            </a:r>
            <a:r>
              <a:rPr sz="2400" dirty="0">
                <a:latin typeface="Calibri"/>
                <a:cs typeface="Calibri"/>
              </a:rPr>
              <a:t>2.5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model and </a:t>
            </a:r>
            <a:r>
              <a:rPr sz="2400" spc="-5" dirty="0">
                <a:latin typeface="Calibri"/>
                <a:cs typeface="Calibri"/>
              </a:rPr>
              <a:t>identify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impacted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dirty="0">
                <a:latin typeface="Calibri"/>
                <a:cs typeface="Calibri"/>
              </a:rPr>
              <a:t>if the </a:t>
            </a:r>
            <a:r>
              <a:rPr sz="2400" spc="-10" dirty="0">
                <a:latin typeface="Calibri"/>
                <a:cs typeface="Calibri"/>
              </a:rPr>
              <a:t>abatement </a:t>
            </a:r>
            <a:r>
              <a:rPr sz="2400" dirty="0">
                <a:latin typeface="Calibri"/>
                <a:cs typeface="Calibri"/>
              </a:rPr>
              <a:t>meets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impacted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856" y="164337"/>
            <a:ext cx="5281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Lower </a:t>
            </a:r>
            <a:r>
              <a:rPr sz="2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Makefield </a:t>
            </a:r>
            <a:r>
              <a:rPr sz="2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Township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Community</a:t>
            </a:r>
            <a:r>
              <a:rPr sz="22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Meeting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508" y="589534"/>
            <a:ext cx="2781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Impact</a:t>
            </a:r>
            <a:r>
              <a:rPr sz="36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508" y="1299717"/>
            <a:ext cx="1093025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120650" indent="-461645">
              <a:lnSpc>
                <a:spcPct val="100000"/>
              </a:lnSpc>
              <a:spcBef>
                <a:spcPts val="100"/>
              </a:spcBef>
              <a:buClr>
                <a:srgbClr val="212A35"/>
              </a:buClr>
              <a:buFont typeface="Arial"/>
              <a:buChar char="•"/>
              <a:tabLst>
                <a:tab pos="474345" algn="l"/>
                <a:tab pos="474980" algn="l"/>
              </a:tabLst>
            </a:pPr>
            <a:r>
              <a:rPr sz="2400" dirty="0">
                <a:latin typeface="Calibri"/>
                <a:cs typeface="Calibri"/>
              </a:rPr>
              <a:t>If the </a:t>
            </a:r>
            <a:r>
              <a:rPr sz="2400" spc="-5" dirty="0">
                <a:latin typeface="Calibri"/>
                <a:cs typeface="Calibri"/>
              </a:rPr>
              <a:t>design </a:t>
            </a:r>
            <a:r>
              <a:rPr sz="2400" spc="-10" dirty="0">
                <a:latin typeface="Calibri"/>
                <a:cs typeface="Calibri"/>
              </a:rPr>
              <a:t>year </a:t>
            </a:r>
            <a:r>
              <a:rPr sz="2400" spc="-5" dirty="0">
                <a:latin typeface="Calibri"/>
                <a:cs typeface="Calibri"/>
              </a:rPr>
              <a:t>sound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predicted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meet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exceed </a:t>
            </a:r>
            <a:r>
              <a:rPr sz="2400" dirty="0">
                <a:latin typeface="Calibri"/>
                <a:cs typeface="Calibri"/>
              </a:rPr>
              <a:t>66 </a:t>
            </a:r>
            <a:r>
              <a:rPr sz="2400" spc="-5" dirty="0">
                <a:latin typeface="Calibri"/>
                <a:cs typeface="Calibri"/>
              </a:rPr>
              <a:t>decibels </a:t>
            </a:r>
            <a:r>
              <a:rPr sz="2400" spc="-10" dirty="0">
                <a:latin typeface="Calibri"/>
                <a:cs typeface="Calibri"/>
              </a:rPr>
              <a:t>(dBA)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averaged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peak period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noise, </a:t>
            </a:r>
            <a:r>
              <a:rPr sz="2400" dirty="0">
                <a:latin typeface="Calibri"/>
                <a:cs typeface="Calibri"/>
              </a:rPr>
              <a:t>then the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impacted and </a:t>
            </a:r>
            <a:r>
              <a:rPr sz="2400" spc="-10" dirty="0">
                <a:latin typeface="Calibri"/>
                <a:cs typeface="Calibri"/>
              </a:rPr>
              <a:t>abatement 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A35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The peak period sound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based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modeled </a:t>
            </a:r>
            <a:r>
              <a:rPr sz="2400" spc="-5" dirty="0">
                <a:latin typeface="Calibri"/>
                <a:cs typeface="Calibri"/>
              </a:rPr>
              <a:t>design year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traffic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volumes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construction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proposed </a:t>
            </a:r>
            <a:r>
              <a:rPr sz="2400" spc="-5" dirty="0">
                <a:latin typeface="Calibri"/>
                <a:cs typeface="Calibri"/>
              </a:rPr>
              <a:t>build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alternative.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Impact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25" dirty="0">
                <a:latin typeface="Calibri"/>
                <a:cs typeface="Calibri"/>
              </a:rPr>
              <a:t>FHWA, </a:t>
            </a:r>
            <a:r>
              <a:rPr sz="2400" spc="-20" dirty="0">
                <a:latin typeface="Calibri"/>
                <a:cs typeface="Calibri"/>
              </a:rPr>
              <a:t>PennDOT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DRJTBC, but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Abatement 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different.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Lower </a:t>
            </a:r>
            <a:r>
              <a:rPr spc="-30" dirty="0"/>
              <a:t>Makefield </a:t>
            </a:r>
            <a:r>
              <a:rPr spc="-50" dirty="0"/>
              <a:t>Township </a:t>
            </a:r>
            <a:r>
              <a:rPr spc="-25" dirty="0"/>
              <a:t>Community</a:t>
            </a:r>
            <a:r>
              <a:rPr spc="-215" dirty="0"/>
              <a:t> </a:t>
            </a:r>
            <a:r>
              <a:rPr spc="-20" dirty="0"/>
              <a:t>Meeting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856" y="497839"/>
            <a:ext cx="11591290" cy="427037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3600" spc="-15" dirty="0">
                <a:latin typeface="Calibri"/>
                <a:cs typeface="Calibri"/>
              </a:rPr>
              <a:t>Abatement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Criteria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7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Feasibility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Reasonableness Abatement </a:t>
            </a:r>
            <a:r>
              <a:rPr sz="2400" spc="-5" dirty="0">
                <a:latin typeface="Calibri"/>
                <a:cs typeface="Calibri"/>
              </a:rPr>
              <a:t>Criteria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construct </a:t>
            </a:r>
            <a:r>
              <a:rPr sz="2400" spc="-5" dirty="0">
                <a:latin typeface="Calibri"/>
                <a:cs typeface="Calibri"/>
              </a:rPr>
              <a:t>noise </a:t>
            </a:r>
            <a:r>
              <a:rPr sz="2400" spc="-10" dirty="0">
                <a:latin typeface="Calibri"/>
                <a:cs typeface="Calibri"/>
              </a:rPr>
              <a:t>walls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different for  FHWA/PennDOT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DRJTBC.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20" dirty="0">
                <a:latin typeface="Calibri"/>
                <a:cs typeface="Calibri"/>
              </a:rPr>
              <a:t>FHWA/PennDOT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 indent="-452755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A minimum 5 </a:t>
            </a:r>
            <a:r>
              <a:rPr sz="2400" spc="-10" dirty="0">
                <a:latin typeface="Calibri"/>
                <a:cs typeface="Calibri"/>
              </a:rPr>
              <a:t>dBA </a:t>
            </a:r>
            <a:r>
              <a:rPr sz="2400" spc="-5" dirty="0">
                <a:latin typeface="Calibri"/>
                <a:cs typeface="Calibri"/>
              </a:rPr>
              <a:t>reduction is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majority </a:t>
            </a:r>
            <a:r>
              <a:rPr sz="2400" spc="-10" dirty="0">
                <a:latin typeface="Calibri"/>
                <a:cs typeface="Calibri"/>
              </a:rPr>
              <a:t>(50</a:t>
            </a:r>
            <a:r>
              <a:rPr sz="2400" spc="-15" baseline="24305" dirty="0">
                <a:latin typeface="Calibri"/>
                <a:cs typeface="Calibri"/>
              </a:rPr>
              <a:t>+ </a:t>
            </a:r>
            <a:r>
              <a:rPr sz="2400" dirty="0">
                <a:latin typeface="Calibri"/>
                <a:cs typeface="Calibri"/>
              </a:rPr>
              <a:t>%)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impacted</a:t>
            </a:r>
            <a:r>
              <a:rPr sz="2400" spc="-2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least one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5" dirty="0">
                <a:latin typeface="Calibri"/>
                <a:cs typeface="Calibri"/>
              </a:rPr>
              <a:t>receiving </a:t>
            </a:r>
            <a:r>
              <a:rPr sz="2400" dirty="0">
                <a:latin typeface="Calibri"/>
                <a:cs typeface="Calibri"/>
              </a:rPr>
              <a:t>7 </a:t>
            </a:r>
            <a:r>
              <a:rPr sz="2400" spc="-10" dirty="0">
                <a:latin typeface="Calibri"/>
                <a:cs typeface="Calibri"/>
              </a:rPr>
              <a:t>dBA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reduction.</a:t>
            </a:r>
            <a:endParaRPr sz="2400">
              <a:latin typeface="Calibri"/>
              <a:cs typeface="Calibri"/>
            </a:endParaRPr>
          </a:p>
          <a:p>
            <a:pPr marL="927100" indent="-452755">
              <a:lnSpc>
                <a:spcPct val="100000"/>
              </a:lnSpc>
              <a:buClr>
                <a:srgbClr val="212A35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maximum “Square </a:t>
            </a:r>
            <a:r>
              <a:rPr sz="2400" spc="-15" dirty="0">
                <a:latin typeface="Calibri"/>
                <a:cs typeface="Calibri"/>
              </a:rPr>
              <a:t>Footage </a:t>
            </a:r>
            <a:r>
              <a:rPr sz="2400" spc="-5" dirty="0">
                <a:latin typeface="Calibri"/>
                <a:cs typeface="Calibri"/>
              </a:rPr>
              <a:t>[of noise barrier] </a:t>
            </a:r>
            <a:r>
              <a:rPr sz="2400" spc="-2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Benefited </a:t>
            </a:r>
            <a:r>
              <a:rPr sz="2400" dirty="0">
                <a:latin typeface="Calibri"/>
                <a:cs typeface="Calibri"/>
              </a:rPr>
              <a:t>Receptor”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2,000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SF/BR </a:t>
            </a:r>
            <a:r>
              <a:rPr sz="2400" spc="-10" dirty="0">
                <a:latin typeface="Calibri"/>
                <a:cs typeface="Calibri"/>
              </a:rPr>
              <a:t>cannot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exceeded.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175247"/>
            <a:ext cx="12192000" cy="683260"/>
          </a:xfrm>
          <a:custGeom>
            <a:avLst/>
            <a:gdLst/>
            <a:ahLst/>
            <a:cxnLst/>
            <a:rect l="l" t="t" r="r" b="b"/>
            <a:pathLst>
              <a:path w="12192000" h="683259">
                <a:moveTo>
                  <a:pt x="0" y="682751"/>
                </a:moveTo>
                <a:lnTo>
                  <a:pt x="12192000" y="682751"/>
                </a:lnTo>
                <a:lnTo>
                  <a:pt x="12192000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1147" y="53339"/>
            <a:ext cx="638555" cy="519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15" y="6510528"/>
            <a:ext cx="824484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6254496"/>
            <a:ext cx="1117092" cy="230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</a:pPr>
            <a:r>
              <a:rPr spc="-10" dirty="0"/>
              <a:t>April </a:t>
            </a:r>
            <a:r>
              <a:rPr spc="-5" dirty="0"/>
              <a:t>27,</a:t>
            </a:r>
            <a:r>
              <a:rPr spc="-155" dirty="0"/>
              <a:t> </a:t>
            </a:r>
            <a:r>
              <a:rPr spc="-5" dirty="0"/>
              <a:t>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1932</Words>
  <Application>Microsoft Office PowerPoint</Application>
  <PresentationFormat>Widescreen</PresentationFormat>
  <Paragraphs>681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</vt:lpstr>
      <vt:lpstr>Introduction</vt:lpstr>
      <vt:lpstr>Presentation Overview</vt:lpstr>
      <vt:lpstr>Regulatory Requirements</vt:lpstr>
      <vt:lpstr>Lower Makefield Township Community Meeting</vt:lpstr>
      <vt:lpstr>Lower Makefield Township Community Meeting</vt:lpstr>
      <vt:lpstr>Impact Criteria</vt:lpstr>
      <vt:lpstr>Lower Makefield Township Community Meeting</vt:lpstr>
      <vt:lpstr>Abatement Criteria</vt:lpstr>
      <vt:lpstr>Lower Makefield Township Community Meeting</vt:lpstr>
      <vt:lpstr>New Analysis Performed at NSAs 5, 6 and 7</vt:lpstr>
      <vt:lpstr>New Analysis Performed at NSAs 5, 6 and 7</vt:lpstr>
      <vt:lpstr>New Analysis Results</vt:lpstr>
      <vt:lpstr>New Analysis Results</vt:lpstr>
      <vt:lpstr>New Analysis Results</vt:lpstr>
      <vt:lpstr>New Analysis Results</vt:lpstr>
      <vt:lpstr>New Analysis Results</vt:lpstr>
      <vt:lpstr>New Analysis Results</vt:lpstr>
      <vt:lpstr>Conclusions</vt:lpstr>
      <vt:lpstr>Lower Makefield Township Community Meeting</vt:lpstr>
      <vt:lpstr>Lower Makefield Township Community Meeting</vt:lpstr>
      <vt:lpstr>Lower Makefield Township Community Meeting</vt:lpstr>
      <vt:lpstr>Lower Makefield Township Community Meeting</vt:lpstr>
      <vt:lpstr>Lower Makefield Township Community Meeting</vt:lpstr>
      <vt:lpstr>Lower Makefield Township Community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Traylor, Rebecca</dc:creator>
  <cp:lastModifiedBy>Joseph F. Donnelly</cp:lastModifiedBy>
  <cp:revision>1</cp:revision>
  <dcterms:created xsi:type="dcterms:W3CDTF">2018-04-09T17:54:19Z</dcterms:created>
  <dcterms:modified xsi:type="dcterms:W3CDTF">2018-04-11T15:54:49Z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2018-04-09T00:00:00Z</vt:filetime>
  </property>
</Properties>
</file>